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0C7A1888-9896-468B-808A-55E0ABC15DA7}">
  <a:tblStyle styleId="{0C7A1888-9896-468B-808A-55E0ABC15DA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s.123rf.com/photo_77346683_hombre-apuntando-hacia-arriba-retrato-de-hombre-de-dibujos-animados-en-camiseta-roja-ilustraci%C3%B3n" TargetMode="Externa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b8e69dba36_2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b8e69dba36_2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b8e69dba36_2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b8e69dba36_2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b8e69dba36_2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b8e69dba36_2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afd4948fd0_6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afd4948fd0_6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afd4948fd0_4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afd4948fd0_4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afd4948fd0_6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afd4948fd0_6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afd4948fd0_6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afd4948fd0_6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afd4948fd0_6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afd4948fd0_6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afd4948fd0_6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afd4948fd0_6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b8e69dba36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b8e69dba36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afd4948fd0_4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afd4948fd0_4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chemeClr val="hlink"/>
                </a:solidFill>
                <a:hlinkClick r:id="rId2"/>
              </a:rPr>
              <a:t>https://es.123rf.com/photo_77346683_hombre-apuntando-hacia-arriba-retrato-de-hombre-de-dibujos-animados-en-camiseta-roja-ilustración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b8e69dba36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b8e69dba36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https://drgudinho.com/ciclos-anteriores/2017a/modulo-de-avance-del-proyecto-i-i5849/semana-8-objetivos-especificos/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b8e69dba36_1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b8e69dba36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b8e69dba36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b8e69dba36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b8e69dba36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b8e69dba36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https://www.goconqr.com/quiz/6719661/planteamiento-del-problema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b8e69dba36_5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b8e69dba36_5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797b985ae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797b985ae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b46c30613a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b46c30613a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b94674cde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b94674cde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afd4948fd0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afd4948fd0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afd4948fd0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afd4948fd0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https://www.bizlatinhub.com/es/verificacion-antecedentes-laborales-colombia/</a:t>
            </a:r>
            <a:endParaRPr b="1"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gradFill>
          <a:gsLst>
            <a:gs pos="0">
              <a:srgbClr val="D4E5F5"/>
            </a:gs>
            <a:gs pos="100000">
              <a:srgbClr val="70A4D5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Relationship Id="rId4" Type="http://schemas.openxmlformats.org/officeDocument/2006/relationships/hyperlink" Target="https://www.redeszone.net/2018/11/13/10-medidas-mantener-segura-identidad-datos-internet/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png"/><Relationship Id="rId4" Type="http://schemas.openxmlformats.org/officeDocument/2006/relationships/hyperlink" Target="https://www.thesslstore.com/blog/runtime-encryption-gaps/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Relationship Id="rId4" Type="http://schemas.openxmlformats.org/officeDocument/2006/relationships/hyperlink" Target="https://www.sydle.com/es/?utm_source=google&amp;utm_medium=cpc&amp;utm_campaign=sydle_bpm_es_bpm&amp;utm_term=+procesos%20+software&amp;gclid=CjwKCAiA9bmABhBbEiwASb35V2HZAXo9hqQj9WnHBt4Wd3wzB5C-rZ7u7AXydzua00tK_jJtERKzdBoCpMUQAvD_BwE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Relationship Id="rId4" Type="http://schemas.openxmlformats.org/officeDocument/2006/relationships/hyperlink" Target="https://www.ci2.es/software-ecm/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Relationship Id="rId4" Type="http://schemas.openxmlformats.org/officeDocument/2006/relationships/hyperlink" Target="https://www.esan.edu.pe/apuntes-empresariales/2020/01/como-redisenar-los-procesos-usando-el-business-process-management-bpm/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Relationship Id="rId4" Type="http://schemas.openxmlformats.org/officeDocument/2006/relationships/hyperlink" Target="https://www.sistemaimpulsa.com/blog/crm-en-mexico-que-opciones-tengo/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png"/><Relationship Id="rId4" Type="http://schemas.openxmlformats.org/officeDocument/2006/relationships/hyperlink" Target="https://www.sydle.com/es/analytics/?utm_source=google&amp;utm_medium=cpc&amp;utm_campaign=sydle_bpm_es_bpm&amp;utm_term=+procesos%20+software&amp;gclid=CjwKCAiA9bmABhBbEiwASb35V2HZAXo9hqQj9WnHBt4Wd3wzB5C-rZ7u7AXydzua00tK_jJtERKzdBoCpMUQAvD_BwE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png"/><Relationship Id="rId4" Type="http://schemas.openxmlformats.org/officeDocument/2006/relationships/hyperlink" Target="https://www.sydle.com/es/service-desk/?plataforma-centro-servicios&amp;utm_source=google&amp;utm_medium=cpc&amp;utm_campaign=sydle_bpm_es_bpm&amp;utm_term=+procesos%20+software&amp;gclid=CjwKCAiA9bmABhBbEiwASb35V2HZAXo9hqQj9WnHBt4Wd3wzB5C-rZ7u7AXydzua00tK_jJtERKzdBoCpMUQAvD_BwE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www.powerdata.es/seguridad-de-datos" TargetMode="External"/><Relationship Id="rId4" Type="http://schemas.openxmlformats.org/officeDocument/2006/relationships/hyperlink" Target="https://www.sydle.com/es/bpm/?plataforma-automatizacion-procesos&amp;utm_source=google&amp;utm_medium=cpc&amp;utm_campaign=sydle_bpm_es_bpm&amp;utm_term=+procesos%20+software&amp;gclid=CjwKCAiA9bmABhBbEiwASb35V2HZAXo9hqQj9WnHBt4Wd3wzB5C-rZ7u7AXydzua00tK_jJtERKzdBoCpMUQAvD_BwE" TargetMode="External"/><Relationship Id="rId5" Type="http://schemas.openxmlformats.org/officeDocument/2006/relationships/hyperlink" Target="https://www.sydle.com/es/ecm/?plataforma-gestion-documentos-electronicos&amp;utm_source=google&amp;utm_medium=cpc&amp;utm_campaign=sydle_bpm_es_bpm&amp;utm_term=+procesos%20+software&amp;gclid=CjwKCAiA9bmABhBbEiwASb35V2HZAXo9hqQj9WnHBt4Wd3wzB5C-rZ7u7AXydzua00tK_jJtERKzdBoCpMUQAvD_BwE" TargetMode="External"/><Relationship Id="rId6" Type="http://schemas.openxmlformats.org/officeDocument/2006/relationships/hyperlink" Target="https://www.sydle.com/es/crm/?plataforma-relaci%C3%B3n-clientes&amp;utm_source=google&amp;utm_medium=cpc&amp;utm_campaign=sydle_bpm_es_bpm&amp;utm_term=+procesos%20+software&amp;gclid=CjwKCAiA9bmABhBbEiwASb35V2HZAXo9hqQj9WnHBt4Wd3wzB5C-rZ7u7AXydzua00tK_jJtERKzdBoCpMUQAvD_BwE" TargetMode="External"/><Relationship Id="rId7" Type="http://schemas.openxmlformats.org/officeDocument/2006/relationships/hyperlink" Target="https://www.sydle.com/es/analytics/?utm_source=google&amp;utm_medium=cpc&amp;utm_campaign=sydle_bpm_es_bpm&amp;utm_term=+procesos%20+software&amp;gclid=CjwKCAiA9bmABhBbEiwASb35V2HZAXo9hqQj9WnHBt4Wd3wzB5C-rZ7u7AXydzua00tK_jJtERKzdBoCpMUQAvD_BwE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drive.google.com/file/d/1PvNFeip04uXw4mljBX1aJnJpuvP7BVK0/view?usp=sharing" TargetMode="External"/><Relationship Id="rId4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924308" y="67550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 sz="4080">
                <a:latin typeface="Georgia"/>
                <a:ea typeface="Georgia"/>
                <a:cs typeface="Georgia"/>
                <a:sym typeface="Georgia"/>
              </a:rPr>
              <a:t>Aplicativo </a:t>
            </a:r>
            <a:r>
              <a:rPr lang="es" sz="4080">
                <a:latin typeface="Georgia"/>
                <a:ea typeface="Georgia"/>
                <a:cs typeface="Georgia"/>
                <a:sym typeface="Georgia"/>
              </a:rPr>
              <a:t>web</a:t>
            </a:r>
            <a:r>
              <a:rPr lang="es" sz="4080">
                <a:latin typeface="Georgia"/>
                <a:ea typeface="Georgia"/>
                <a:cs typeface="Georgia"/>
                <a:sym typeface="Georgia"/>
              </a:rPr>
              <a:t> para la </a:t>
            </a:r>
            <a:r>
              <a:rPr lang="es" sz="4080">
                <a:latin typeface="Georgia"/>
                <a:ea typeface="Georgia"/>
                <a:cs typeface="Georgia"/>
                <a:sym typeface="Georgia"/>
              </a:rPr>
              <a:t>automatización</a:t>
            </a:r>
            <a:r>
              <a:rPr lang="es" sz="4080">
                <a:latin typeface="Georgia"/>
                <a:ea typeface="Georgia"/>
                <a:cs typeface="Georgia"/>
                <a:sym typeface="Georgia"/>
              </a:rPr>
              <a:t> del proceso de </a:t>
            </a:r>
            <a:r>
              <a:rPr lang="es" sz="4080">
                <a:latin typeface="Georgia"/>
                <a:ea typeface="Georgia"/>
                <a:cs typeface="Georgia"/>
                <a:sym typeface="Georgia"/>
              </a:rPr>
              <a:t>contratación</a:t>
            </a:r>
            <a:endParaRPr sz="408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4544575" y="3579300"/>
            <a:ext cx="4309500" cy="10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88"/>
              <a:buFont typeface="Arial"/>
              <a:buNone/>
            </a:pPr>
            <a:r>
              <a:rPr lang="es" sz="2025">
                <a:solidFill>
                  <a:schemeClr val="dk1"/>
                </a:solidFill>
              </a:rPr>
              <a:t>Lady Daniela </a:t>
            </a:r>
            <a:r>
              <a:rPr lang="es" sz="2025">
                <a:solidFill>
                  <a:schemeClr val="dk1"/>
                </a:solidFill>
              </a:rPr>
              <a:t>Diaz Sanchez</a:t>
            </a:r>
            <a:endParaRPr sz="2025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88"/>
              <a:buFont typeface="Arial"/>
              <a:buNone/>
            </a:pPr>
            <a:r>
              <a:rPr lang="es" sz="2025">
                <a:solidFill>
                  <a:schemeClr val="dk1"/>
                </a:solidFill>
              </a:rPr>
              <a:t>Laura Tatiana </a:t>
            </a:r>
            <a:r>
              <a:rPr lang="es" sz="2025">
                <a:solidFill>
                  <a:schemeClr val="dk1"/>
                </a:solidFill>
              </a:rPr>
              <a:t>Gomez Castillo</a:t>
            </a:r>
            <a:endParaRPr sz="2025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88"/>
              <a:buFont typeface="Arial"/>
              <a:buNone/>
            </a:pPr>
            <a:r>
              <a:rPr lang="es" sz="2025">
                <a:solidFill>
                  <a:schemeClr val="dk1"/>
                </a:solidFill>
              </a:rPr>
              <a:t>Yáxul Santiago </a:t>
            </a:r>
            <a:r>
              <a:rPr lang="es" sz="2025">
                <a:solidFill>
                  <a:schemeClr val="dk1"/>
                </a:solidFill>
              </a:rPr>
              <a:t>Cárdenas Hincapié</a:t>
            </a:r>
            <a:endParaRPr sz="2025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88"/>
              <a:buFont typeface="Arial"/>
              <a:buNone/>
            </a:pPr>
            <a:r>
              <a:rPr lang="es" sz="2025">
                <a:solidFill>
                  <a:schemeClr val="dk1"/>
                </a:solidFill>
              </a:rPr>
              <a:t>Paulo Sebastian </a:t>
            </a:r>
            <a:r>
              <a:rPr lang="es" sz="2025">
                <a:solidFill>
                  <a:schemeClr val="dk1"/>
                </a:solidFill>
              </a:rPr>
              <a:t>Correa Espinosa</a:t>
            </a:r>
            <a:endParaRPr sz="2025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88"/>
              <a:buFont typeface="Arial"/>
              <a:buNone/>
            </a:pPr>
            <a:r>
              <a:t/>
            </a:r>
            <a:endParaRPr sz="2025">
              <a:solidFill>
                <a:schemeClr val="dk1"/>
              </a:solidFill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75394">
            <a:off x="484584" y="2070467"/>
            <a:ext cx="3279730" cy="2565216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 txBox="1"/>
          <p:nvPr/>
        </p:nvSpPr>
        <p:spPr>
          <a:xfrm>
            <a:off x="5378125" y="2773700"/>
            <a:ext cx="26424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300"/>
              <a:t>Ficha: </a:t>
            </a:r>
            <a:r>
              <a:rPr lang="es" sz="2300"/>
              <a:t>2202764</a:t>
            </a:r>
            <a:endParaRPr sz="2300"/>
          </a:p>
        </p:txBody>
      </p:sp>
      <p:sp>
        <p:nvSpPr>
          <p:cNvPr id="58" name="Google Shape;58;p13"/>
          <p:cNvSpPr txBox="1"/>
          <p:nvPr/>
        </p:nvSpPr>
        <p:spPr>
          <a:xfrm>
            <a:off x="0" y="4851000"/>
            <a:ext cx="44478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700"/>
              <a:t>https://www.consult-ing.com.co/index.php/industria-4-0/aplicativos-web/211-aplicativos-web-a-la-medida</a:t>
            </a:r>
            <a:endParaRPr sz="7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Seguridad de los Datos</a:t>
            </a:r>
            <a:endParaRPr/>
          </a:p>
        </p:txBody>
      </p:sp>
      <p:sp>
        <p:nvSpPr>
          <p:cNvPr id="117" name="Google Shape;117;p22"/>
          <p:cNvSpPr txBox="1"/>
          <p:nvPr>
            <p:ph idx="1" type="body"/>
          </p:nvPr>
        </p:nvSpPr>
        <p:spPr>
          <a:xfrm>
            <a:off x="311700" y="1152475"/>
            <a:ext cx="4786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</a:rPr>
              <a:t>Trata sobre la prevención de vulnerabilidad de datos personales o privados, evadiendo el acceso no autorizado a estos datos durante su ciclo de vida. Existen varios tipos de esta seguridad, los cuales son:</a:t>
            </a:r>
            <a:endParaRPr>
              <a:solidFill>
                <a:srgbClr val="000000"/>
              </a:solidFill>
            </a:endParaRPr>
          </a:p>
          <a:p>
            <a:pPr indent="-317182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●"/>
            </a:pPr>
            <a:r>
              <a:rPr lang="es">
                <a:solidFill>
                  <a:srgbClr val="000000"/>
                </a:solidFill>
              </a:rPr>
              <a:t>Encriptación</a:t>
            </a:r>
            <a:endParaRPr>
              <a:solidFill>
                <a:srgbClr val="000000"/>
              </a:solidFill>
            </a:endParaRPr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●"/>
            </a:pPr>
            <a:r>
              <a:rPr lang="es">
                <a:solidFill>
                  <a:srgbClr val="000000"/>
                </a:solidFill>
              </a:rPr>
              <a:t>Blockchain</a:t>
            </a:r>
            <a:endParaRPr>
              <a:solidFill>
                <a:srgbClr val="000000"/>
              </a:solidFill>
            </a:endParaRPr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●"/>
            </a:pPr>
            <a:r>
              <a:rPr lang="es">
                <a:solidFill>
                  <a:srgbClr val="000000"/>
                </a:solidFill>
              </a:rPr>
              <a:t>Detección de intrusos (NIDS)</a:t>
            </a:r>
            <a:endParaRPr>
              <a:solidFill>
                <a:srgbClr val="000000"/>
              </a:solidFill>
            </a:endParaRPr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●"/>
            </a:pPr>
            <a:r>
              <a:rPr lang="es">
                <a:solidFill>
                  <a:srgbClr val="000000"/>
                </a:solidFill>
              </a:rPr>
              <a:t>Firewall</a:t>
            </a:r>
            <a:endParaRPr>
              <a:solidFill>
                <a:srgbClr val="000000"/>
              </a:solidFill>
            </a:endParaRPr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●"/>
            </a:pPr>
            <a:r>
              <a:rPr lang="es">
                <a:solidFill>
                  <a:srgbClr val="000000"/>
                </a:solidFill>
              </a:rPr>
              <a:t>Análisis de vulnerabilidad</a:t>
            </a:r>
            <a:endParaRPr>
              <a:solidFill>
                <a:srgbClr val="000000"/>
              </a:solidFill>
            </a:endParaRPr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●"/>
            </a:pPr>
            <a:r>
              <a:rPr lang="es">
                <a:solidFill>
                  <a:srgbClr val="000000"/>
                </a:solidFill>
              </a:rPr>
              <a:t>Pruebas de intrusión</a:t>
            </a:r>
            <a:endParaRPr>
              <a:solidFill>
                <a:srgbClr val="000000"/>
              </a:solidFill>
            </a:endParaRPr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●"/>
            </a:pPr>
            <a:r>
              <a:rPr lang="es">
                <a:solidFill>
                  <a:srgbClr val="000000"/>
                </a:solidFill>
              </a:rPr>
              <a:t>Información de seguridad (SIEM)</a:t>
            </a:r>
            <a:endParaRPr>
              <a:solidFill>
                <a:srgbClr val="000000"/>
              </a:solidFill>
            </a:endParaRPr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●"/>
            </a:pPr>
            <a:r>
              <a:rPr lang="es">
                <a:solidFill>
                  <a:srgbClr val="000000"/>
                </a:solidFill>
              </a:rPr>
              <a:t>Ciberseguridad (HTTPS, SSl y TLS)</a:t>
            </a:r>
            <a:endParaRPr>
              <a:solidFill>
                <a:srgbClr val="000000"/>
              </a:solidFill>
            </a:endParaRPr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●"/>
            </a:pPr>
            <a:r>
              <a:rPr lang="es">
                <a:solidFill>
                  <a:srgbClr val="000000"/>
                </a:solidFill>
              </a:rPr>
              <a:t>Prevención de pérdida de datos (DLP)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18" name="Google Shape;11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6575" y="624475"/>
            <a:ext cx="3182451" cy="2798225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2"/>
          <p:cNvSpPr txBox="1"/>
          <p:nvPr/>
        </p:nvSpPr>
        <p:spPr>
          <a:xfrm>
            <a:off x="5203238" y="3635900"/>
            <a:ext cx="36291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/>
              <a:t>Tomado de: Jiménez Javier “10 maneras para mantener segura tu identidad y tus datos en internet”. Noviembre 13, 2018 (</a:t>
            </a:r>
            <a:r>
              <a:rPr lang="es" sz="1100" u="sng">
                <a:hlinkClick r:id="rId4"/>
              </a:rPr>
              <a:t>https://www.redeszone.net/2018/11/13/10-medidas-mantener-segura-identidad-datos-internet/</a:t>
            </a:r>
            <a:r>
              <a:rPr lang="es" sz="1100"/>
              <a:t>). </a:t>
            </a:r>
            <a:endParaRPr sz="11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Encriptación</a:t>
            </a:r>
            <a:endParaRPr/>
          </a:p>
        </p:txBody>
      </p:sp>
      <p:sp>
        <p:nvSpPr>
          <p:cNvPr id="125" name="Google Shape;125;p23"/>
          <p:cNvSpPr txBox="1"/>
          <p:nvPr>
            <p:ph idx="1" type="body"/>
          </p:nvPr>
        </p:nvSpPr>
        <p:spPr>
          <a:xfrm>
            <a:off x="311700" y="1152475"/>
            <a:ext cx="4923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s">
                <a:solidFill>
                  <a:srgbClr val="000000"/>
                </a:solidFill>
              </a:rPr>
              <a:t>Emplear una encriptación en el sistema de datos sobre una empresa es vital, debido a que, gracias a esto se mantiene más privado los datos a posibles </a:t>
            </a:r>
            <a:r>
              <a:rPr lang="es">
                <a:solidFill>
                  <a:srgbClr val="000000"/>
                </a:solidFill>
              </a:rPr>
              <a:t>infiltraciones</a:t>
            </a:r>
            <a:r>
              <a:rPr lang="es">
                <a:solidFill>
                  <a:srgbClr val="000000"/>
                </a:solidFill>
              </a:rPr>
              <a:t> al sistema que posee. La forma de emplearlo es por medio de contraseñas sofisticadas, evitar que el navegador tenga acceso a la ubicación, </a:t>
            </a:r>
            <a:r>
              <a:rPr lang="es">
                <a:solidFill>
                  <a:srgbClr val="000000"/>
                </a:solidFill>
              </a:rPr>
              <a:t>cámara</a:t>
            </a:r>
            <a:r>
              <a:rPr lang="es">
                <a:solidFill>
                  <a:srgbClr val="000000"/>
                </a:solidFill>
              </a:rPr>
              <a:t> y </a:t>
            </a:r>
            <a:r>
              <a:rPr lang="es">
                <a:solidFill>
                  <a:srgbClr val="000000"/>
                </a:solidFill>
              </a:rPr>
              <a:t>micrófono.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26" name="Google Shape;12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31328" y="1152475"/>
            <a:ext cx="3400976" cy="2276526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3"/>
          <p:cNvSpPr txBox="1"/>
          <p:nvPr/>
        </p:nvSpPr>
        <p:spPr>
          <a:xfrm>
            <a:off x="5434425" y="3600450"/>
            <a:ext cx="34011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/>
              <a:t>Tomado de: Nohe Patrick “New Runtime Encryption Solutions emerging to fill “Encryption Gasp””. Junio 20, 2018 (</a:t>
            </a:r>
            <a:r>
              <a:rPr lang="es" sz="1100" u="sng">
                <a:hlinkClick r:id="rId4"/>
              </a:rPr>
              <a:t>https://www.thesslstore.com/blog/runtime-encryption-gaps/</a:t>
            </a:r>
            <a:r>
              <a:rPr lang="es" sz="1100"/>
              <a:t>). </a:t>
            </a:r>
            <a:endParaRPr sz="11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4"/>
          <p:cNvSpPr txBox="1"/>
          <p:nvPr>
            <p:ph type="title"/>
          </p:nvPr>
        </p:nvSpPr>
        <p:spPr>
          <a:xfrm>
            <a:off x="311700" y="445025"/>
            <a:ext cx="4127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Plataformas</a:t>
            </a:r>
            <a:endParaRPr/>
          </a:p>
        </p:txBody>
      </p:sp>
      <p:sp>
        <p:nvSpPr>
          <p:cNvPr id="133" name="Google Shape;133;p24"/>
          <p:cNvSpPr txBox="1"/>
          <p:nvPr>
            <p:ph idx="1" type="body"/>
          </p:nvPr>
        </p:nvSpPr>
        <p:spPr>
          <a:xfrm>
            <a:off x="311700" y="1152475"/>
            <a:ext cx="3986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500">
                <a:solidFill>
                  <a:schemeClr val="dk1"/>
                </a:solidFill>
              </a:rPr>
              <a:t>SYDLE ONE: 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500">
                <a:solidFill>
                  <a:schemeClr val="dk1"/>
                </a:solidFill>
              </a:rPr>
              <a:t>Es una plataforma </a:t>
            </a:r>
            <a:r>
              <a:rPr lang="es" sz="1500">
                <a:solidFill>
                  <a:schemeClr val="dk1"/>
                </a:solidFill>
              </a:rPr>
              <a:t>brasileña</a:t>
            </a:r>
            <a:r>
              <a:rPr lang="es" sz="1500">
                <a:solidFill>
                  <a:schemeClr val="dk1"/>
                </a:solidFill>
              </a:rPr>
              <a:t> que maneja el lenguaje de </a:t>
            </a:r>
            <a:r>
              <a:rPr lang="es" sz="1500">
                <a:solidFill>
                  <a:schemeClr val="dk1"/>
                </a:solidFill>
              </a:rPr>
              <a:t>programación</a:t>
            </a:r>
            <a:r>
              <a:rPr lang="es" sz="1500">
                <a:solidFill>
                  <a:schemeClr val="dk1"/>
                </a:solidFill>
              </a:rPr>
              <a:t> JAVA y que realiza procesos automatizados mediante el uso de BPM; Sistemas ECM; Gestión de relación con clientes (CRM); </a:t>
            </a:r>
            <a:r>
              <a:rPr lang="es" sz="1500">
                <a:solidFill>
                  <a:schemeClr val="dk1"/>
                </a:solidFill>
              </a:rPr>
              <a:t>Análisis</a:t>
            </a:r>
            <a:r>
              <a:rPr lang="es" sz="1500">
                <a:solidFill>
                  <a:schemeClr val="dk1"/>
                </a:solidFill>
              </a:rPr>
              <a:t> de datos en tiempo real (Analytics); </a:t>
            </a:r>
            <a:r>
              <a:rPr lang="es" sz="1500">
                <a:solidFill>
                  <a:schemeClr val="dk1"/>
                </a:solidFill>
              </a:rPr>
              <a:t>optimización</a:t>
            </a:r>
            <a:r>
              <a:rPr lang="es" sz="1500">
                <a:solidFill>
                  <a:schemeClr val="dk1"/>
                </a:solidFill>
              </a:rPr>
              <a:t> de sistemas de presentación (Service Desk).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4" name="Google Shape;13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8800" y="445025"/>
            <a:ext cx="4541400" cy="3293382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4"/>
          <p:cNvSpPr txBox="1"/>
          <p:nvPr/>
        </p:nvSpPr>
        <p:spPr>
          <a:xfrm>
            <a:off x="2891800" y="3829050"/>
            <a:ext cx="60882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/>
              <a:t>Tomado de: Anónimo de SYDLE ONE “SYDLE ONE </a:t>
            </a:r>
            <a:r>
              <a:rPr lang="es" sz="1100">
                <a:solidFill>
                  <a:schemeClr val="dk1"/>
                </a:solidFill>
              </a:rPr>
              <a:t>Plataforma digital corporativa </a:t>
            </a:r>
            <a:r>
              <a:rPr lang="es" sz="1100"/>
              <a:t>all-in-one”. (</a:t>
            </a:r>
            <a:r>
              <a:rPr lang="es" sz="1100" u="sng">
                <a:hlinkClick r:id="rId4"/>
              </a:rPr>
              <a:t>https://www.sydle.com/es/?utm_source=google&amp;utm_medium=cpc&amp;utm_campaign=sydle_bpm_es_bpm&amp;utm_term=+procesos%20+software&amp;gclid=CjwKCAiA9bmABhBbEiwASb35V2HZAXo9hqQj9WnHBt4Wd3wzB5C-rZ7u7AXydzua00tK_jJtERKzdBoCpMUQAvD_BwE</a:t>
            </a:r>
            <a:r>
              <a:rPr lang="es" sz="1100"/>
              <a:t>)</a:t>
            </a:r>
            <a:endParaRPr sz="11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ECM</a:t>
            </a:r>
            <a:endParaRPr/>
          </a:p>
        </p:txBody>
      </p:sp>
      <p:sp>
        <p:nvSpPr>
          <p:cNvPr id="141" name="Google Shape;141;p25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>
                <a:solidFill>
                  <a:srgbClr val="000000"/>
                </a:solidFill>
              </a:rPr>
              <a:t>SYDLE ONE soporta que es un sistema de gestión visual el proporciona ayuda a mantener datos de gran importancia en orden, esta información podrá ser </a:t>
            </a:r>
            <a:r>
              <a:rPr lang="es">
                <a:solidFill>
                  <a:srgbClr val="000000"/>
                </a:solidFill>
              </a:rPr>
              <a:t>accesible</a:t>
            </a:r>
            <a:r>
              <a:rPr lang="es">
                <a:solidFill>
                  <a:srgbClr val="000000"/>
                </a:solidFill>
              </a:rPr>
              <a:t> como desde el ordenador como en dispositivos móviles o tablets. También ofrece un servicio de </a:t>
            </a:r>
            <a:r>
              <a:rPr lang="es">
                <a:solidFill>
                  <a:srgbClr val="000000"/>
                </a:solidFill>
              </a:rPr>
              <a:t>búsqueda</a:t>
            </a:r>
            <a:r>
              <a:rPr lang="es">
                <a:solidFill>
                  <a:srgbClr val="000000"/>
                </a:solidFill>
              </a:rPr>
              <a:t> de datos rápida y sencilla (OCR). Garantiza autenticidad de documentos agregando una firma digital y contar con flujos de verificación informando hasta antecedentes. Además podrá crear documentos </a:t>
            </a:r>
            <a:r>
              <a:rPr lang="es">
                <a:solidFill>
                  <a:srgbClr val="000000"/>
                </a:solidFill>
              </a:rPr>
              <a:t>específicos</a:t>
            </a:r>
            <a:r>
              <a:rPr lang="es">
                <a:solidFill>
                  <a:srgbClr val="000000"/>
                </a:solidFill>
              </a:rPr>
              <a:t> dentro del campo requerido.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42" name="Google Shape;14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445025"/>
            <a:ext cx="4267199" cy="2637905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5"/>
          <p:cNvSpPr txBox="1"/>
          <p:nvPr/>
        </p:nvSpPr>
        <p:spPr>
          <a:xfrm>
            <a:off x="4560575" y="3223250"/>
            <a:ext cx="42603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/>
              <a:t>Tomado de: Admin “Software EMC (Enterprise Content Management)”. Octubre 19, 2017 (</a:t>
            </a:r>
            <a:r>
              <a:rPr lang="es" sz="1100" u="sng">
                <a:hlinkClick r:id="rId4"/>
              </a:rPr>
              <a:t>https://www.ci2.es/software-ecm/</a:t>
            </a:r>
            <a:r>
              <a:rPr lang="es" sz="1100"/>
              <a:t>). </a:t>
            </a:r>
            <a:endParaRPr sz="11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BPM</a:t>
            </a:r>
            <a:endParaRPr/>
          </a:p>
        </p:txBody>
      </p:sp>
      <p:sp>
        <p:nvSpPr>
          <p:cNvPr id="149" name="Google Shape;149;p26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>
                <a:solidFill>
                  <a:srgbClr val="000000"/>
                </a:solidFill>
              </a:rPr>
              <a:t>La plataforma SYDLE ONE asegura que puede modificar y </a:t>
            </a:r>
            <a:r>
              <a:rPr lang="es">
                <a:solidFill>
                  <a:srgbClr val="000000"/>
                </a:solidFill>
              </a:rPr>
              <a:t>modelar</a:t>
            </a:r>
            <a:r>
              <a:rPr lang="es">
                <a:solidFill>
                  <a:srgbClr val="000000"/>
                </a:solidFill>
              </a:rPr>
              <a:t> procesos, que, son </a:t>
            </a:r>
            <a:r>
              <a:rPr lang="es">
                <a:solidFill>
                  <a:srgbClr val="000000"/>
                </a:solidFill>
              </a:rPr>
              <a:t>rápidamente</a:t>
            </a:r>
            <a:r>
              <a:rPr lang="es">
                <a:solidFill>
                  <a:srgbClr val="000000"/>
                </a:solidFill>
              </a:rPr>
              <a:t> </a:t>
            </a:r>
            <a:r>
              <a:rPr lang="es">
                <a:solidFill>
                  <a:srgbClr val="000000"/>
                </a:solidFill>
              </a:rPr>
              <a:t>automatizados y distribuidos</a:t>
            </a:r>
            <a:r>
              <a:rPr lang="es">
                <a:solidFill>
                  <a:srgbClr val="000000"/>
                </a:solidFill>
              </a:rPr>
              <a:t> en BPM según la necesidad del cliente, manteniendo de esta forma, </a:t>
            </a:r>
            <a:r>
              <a:rPr lang="es">
                <a:solidFill>
                  <a:srgbClr val="000000"/>
                </a:solidFill>
              </a:rPr>
              <a:t>disponibilidad</a:t>
            </a:r>
            <a:r>
              <a:rPr lang="es">
                <a:solidFill>
                  <a:srgbClr val="000000"/>
                </a:solidFill>
              </a:rPr>
              <a:t> la documentación y portando siempre una copia de seguridad de estos en la “nube” del sistema.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50" name="Google Shape;15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52875" y="787925"/>
            <a:ext cx="4608249" cy="2419324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6"/>
          <p:cNvSpPr txBox="1"/>
          <p:nvPr/>
        </p:nvSpPr>
        <p:spPr>
          <a:xfrm>
            <a:off x="4352875" y="3269000"/>
            <a:ext cx="46083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/>
              <a:t>Tomado de: De Molina Alonso “¿Cómo rediseñar los procesos usando el Business Process Management (BPM)?”. Enero 8, 2020 (</a:t>
            </a:r>
            <a:r>
              <a:rPr lang="es" sz="1100" u="sng">
                <a:hlinkClick r:id="rId4"/>
              </a:rPr>
              <a:t>https://www.esan.edu.pe/apuntes-empresariales/2020/01/como-redisenar-los-procesos-usando-el-business-process-management-bpm/</a:t>
            </a:r>
            <a:r>
              <a:rPr lang="es" sz="1100"/>
              <a:t>)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7"/>
          <p:cNvSpPr txBox="1"/>
          <p:nvPr>
            <p:ph type="title"/>
          </p:nvPr>
        </p:nvSpPr>
        <p:spPr>
          <a:xfrm>
            <a:off x="537375" y="445025"/>
            <a:ext cx="5220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CRM</a:t>
            </a:r>
            <a:endParaRPr/>
          </a:p>
        </p:txBody>
      </p:sp>
      <p:sp>
        <p:nvSpPr>
          <p:cNvPr id="157" name="Google Shape;157;p27"/>
          <p:cNvSpPr txBox="1"/>
          <p:nvPr>
            <p:ph idx="1" type="body"/>
          </p:nvPr>
        </p:nvSpPr>
        <p:spPr>
          <a:xfrm>
            <a:off x="4572000" y="117012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>
                <a:solidFill>
                  <a:srgbClr val="000000"/>
                </a:solidFill>
              </a:rPr>
              <a:t>Afirma SYDLE ONE que podrá realizar acciones de automatización personalizada que cualquier interacción que podría involucrar actividad humana dando un seguimiento interactivo, de calidad y eficaz por medio e-mail, notificaciones, entre otras, trazando rutas por medio de dispositivos </a:t>
            </a:r>
            <a:r>
              <a:rPr lang="es">
                <a:solidFill>
                  <a:srgbClr val="000000"/>
                </a:solidFill>
              </a:rPr>
              <a:t>electrónicos</a:t>
            </a:r>
            <a:r>
              <a:rPr lang="es">
                <a:solidFill>
                  <a:srgbClr val="000000"/>
                </a:solidFill>
              </a:rPr>
              <a:t>.</a:t>
            </a:r>
            <a:endParaRPr sz="1300">
              <a:solidFill>
                <a:srgbClr val="000000"/>
              </a:solidFill>
            </a:endParaRPr>
          </a:p>
        </p:txBody>
      </p:sp>
      <p:pic>
        <p:nvPicPr>
          <p:cNvPr id="158" name="Google Shape;15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4267200" cy="2397235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7"/>
          <p:cNvSpPr txBox="1"/>
          <p:nvPr/>
        </p:nvSpPr>
        <p:spPr>
          <a:xfrm>
            <a:off x="182875" y="3680450"/>
            <a:ext cx="42603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/>
              <a:t>Tomado de: Anónimo de </a:t>
            </a:r>
            <a:r>
              <a:rPr lang="es" sz="1100"/>
              <a:t>Impulsa</a:t>
            </a:r>
            <a:r>
              <a:rPr lang="es" sz="1100"/>
              <a:t> “CRM en México ¿qué opciones tengo?”. (</a:t>
            </a:r>
            <a:r>
              <a:rPr lang="es" sz="1100" u="sng">
                <a:hlinkClick r:id="rId4"/>
              </a:rPr>
              <a:t>https://www.sistemaimpulsa.com/blog/crm-en-mexico-que-opciones-tengo/</a:t>
            </a:r>
            <a:r>
              <a:rPr lang="es" sz="1100"/>
              <a:t>) </a:t>
            </a:r>
            <a:endParaRPr sz="11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8"/>
          <p:cNvSpPr txBox="1"/>
          <p:nvPr>
            <p:ph type="title"/>
          </p:nvPr>
        </p:nvSpPr>
        <p:spPr>
          <a:xfrm>
            <a:off x="4572000" y="445025"/>
            <a:ext cx="4260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Analytics</a:t>
            </a:r>
            <a:endParaRPr/>
          </a:p>
        </p:txBody>
      </p:sp>
      <p:sp>
        <p:nvSpPr>
          <p:cNvPr id="165" name="Google Shape;165;p28"/>
          <p:cNvSpPr txBox="1"/>
          <p:nvPr>
            <p:ph idx="1" type="body"/>
          </p:nvPr>
        </p:nvSpPr>
        <p:spPr>
          <a:xfrm>
            <a:off x="4899025" y="1152475"/>
            <a:ext cx="3933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>
                <a:solidFill>
                  <a:srgbClr val="000000"/>
                </a:solidFill>
              </a:rPr>
              <a:t>Mantiene informado por medio de gráficos en tiempo real la organización que ha tenido la empresa, datos más requeridos y otros gráficos que requeriría la empresa.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66" name="Google Shape;16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0075" y="445025"/>
            <a:ext cx="4011925" cy="3482300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8"/>
          <p:cNvSpPr txBox="1"/>
          <p:nvPr/>
        </p:nvSpPr>
        <p:spPr>
          <a:xfrm>
            <a:off x="560075" y="4034800"/>
            <a:ext cx="65838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/>
              <a:t>Tomado de: SYDLE ONE “Aalytics”.</a:t>
            </a:r>
            <a:r>
              <a:rPr lang="es" sz="1100"/>
              <a:t> (</a:t>
            </a:r>
            <a:r>
              <a:rPr lang="es" sz="1100" u="sng">
                <a:hlinkClick r:id="rId4"/>
              </a:rPr>
              <a:t>https://www.sydle.com/es/analytics/?utm_source=google&amp;utm_medium=cpc&amp;utm_campaign=sydle_bpm_es_bpm&amp;utm_term=+procesos%20+software&amp;gclid=CjwKCAiA9bmABhBbEiwASb35V2HZAXo9hqQj9WnHBt4Wd3wzB5C-rZ7u7AXydzua00tK_jJtERKzdBoCpMUQAvD_BwE</a:t>
            </a:r>
            <a:r>
              <a:rPr lang="es" sz="1100"/>
              <a:t>). </a:t>
            </a:r>
            <a:endParaRPr sz="11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Service Desk</a:t>
            </a:r>
            <a:endParaRPr/>
          </a:p>
        </p:txBody>
      </p:sp>
      <p:sp>
        <p:nvSpPr>
          <p:cNvPr id="173" name="Google Shape;173;p29"/>
          <p:cNvSpPr txBox="1"/>
          <p:nvPr>
            <p:ph idx="1" type="body"/>
          </p:nvPr>
        </p:nvSpPr>
        <p:spPr>
          <a:xfrm>
            <a:off x="45720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>
                <a:solidFill>
                  <a:srgbClr val="000000"/>
                </a:solidFill>
              </a:rPr>
              <a:t>Este servicio proporciona distintos formatos de respuesta </a:t>
            </a:r>
            <a:r>
              <a:rPr lang="es">
                <a:solidFill>
                  <a:srgbClr val="000000"/>
                </a:solidFill>
              </a:rPr>
              <a:t>instantáneas</a:t>
            </a:r>
            <a:r>
              <a:rPr lang="es">
                <a:solidFill>
                  <a:srgbClr val="000000"/>
                </a:solidFill>
              </a:rPr>
              <a:t> que permita atender todas las solicitudes o </a:t>
            </a:r>
            <a:r>
              <a:rPr lang="es">
                <a:solidFill>
                  <a:srgbClr val="000000"/>
                </a:solidFill>
              </a:rPr>
              <a:t>inquietudes</a:t>
            </a:r>
            <a:r>
              <a:rPr lang="es">
                <a:solidFill>
                  <a:srgbClr val="000000"/>
                </a:solidFill>
              </a:rPr>
              <a:t> que presente una persona a la empresa.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74" name="Google Shape;17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9800" y="1170125"/>
            <a:ext cx="2926400" cy="2613201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9"/>
          <p:cNvSpPr txBox="1"/>
          <p:nvPr/>
        </p:nvSpPr>
        <p:spPr>
          <a:xfrm>
            <a:off x="311700" y="3783325"/>
            <a:ext cx="6583800" cy="11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/>
              <a:t>Tomado de: SYDLE </a:t>
            </a:r>
            <a:r>
              <a:rPr lang="es" sz="1100"/>
              <a:t>“Service Desk”.</a:t>
            </a:r>
            <a:r>
              <a:rPr lang="es"/>
              <a:t> (</a:t>
            </a:r>
            <a:r>
              <a:rPr lang="es" sz="1100" u="sng">
                <a:hlinkClick r:id="rId4"/>
              </a:rPr>
              <a:t>https://www.sydle.com/es/service-desk/?plataforma-centro-servicios&amp;utm_source=google&amp;utm_medium=cpc&amp;utm_campaign=sydle_bpm_es_bpm&amp;utm_term=+procesos%20+software&amp;gclid=CjwKCAiA9bmABhBbEiwASb35V2HZAXo9hqQj9WnHBt4Wd3wzB5C-rZ7u7AXydzua00tK_jJtERKzdBoCpMUQAvD_BwE</a:t>
            </a:r>
            <a:r>
              <a:rPr lang="es" sz="1100"/>
              <a:t>).</a:t>
            </a:r>
            <a:endParaRPr sz="11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Costos</a:t>
            </a:r>
            <a:endParaRPr/>
          </a:p>
        </p:txBody>
      </p:sp>
      <p:graphicFrame>
        <p:nvGraphicFramePr>
          <p:cNvPr id="181" name="Google Shape;181;p30"/>
          <p:cNvGraphicFramePr/>
          <p:nvPr/>
        </p:nvGraphicFramePr>
        <p:xfrm>
          <a:off x="952500" y="2000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{0C7A1888-9896-468B-808A-55E0ABC15DA7}</a:tableStyleId>
              </a:tblPr>
              <a:tblGrid>
                <a:gridCol w="2607300"/>
                <a:gridCol w="2218700"/>
                <a:gridCol w="24130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Costo mensual en </a:t>
                      </a:r>
                      <a:r>
                        <a:rPr lang="es"/>
                        <a:t>dólares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$49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$69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Diferencias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10 GB en la “nube”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50 GB en la “nube”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Costos adicionales en </a:t>
                      </a:r>
                      <a:r>
                        <a:rPr lang="es"/>
                        <a:t>dólares</a:t>
                      </a:r>
                      <a:endParaRPr/>
                    </a:p>
                  </a:txBody>
                  <a:tcPr marT="91425" marB="91425" marR="91425" marL="91425" anchor="ctr"/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Espacio adicional $390 / TeraByte/ mes</a:t>
                      </a:r>
                      <a:endParaRPr/>
                    </a:p>
                  </a:txBody>
                  <a:tcPr marT="91425" marB="91425" marR="91425" marL="91425" anchor="ctr"/>
                </a:tc>
                <a:tc hMerge="1"/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Georgia"/>
                <a:ea typeface="Georgia"/>
                <a:cs typeface="Georgia"/>
                <a:sym typeface="Georgia"/>
              </a:rPr>
              <a:t>OBJETIVO GENERAL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87" name="Google Shape;187;p31"/>
          <p:cNvSpPr txBox="1"/>
          <p:nvPr>
            <p:ph idx="1" type="body"/>
          </p:nvPr>
        </p:nvSpPr>
        <p:spPr>
          <a:xfrm>
            <a:off x="489275" y="1139925"/>
            <a:ext cx="4082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s">
                <a:solidFill>
                  <a:srgbClr val="000000"/>
                </a:solidFill>
              </a:rPr>
              <a:t>Implementar herramientas digitales en oficinas administrativas automatizando los </a:t>
            </a:r>
            <a:r>
              <a:rPr lang="es">
                <a:solidFill>
                  <a:srgbClr val="000000"/>
                </a:solidFill>
              </a:rPr>
              <a:t>procesos</a:t>
            </a:r>
            <a:r>
              <a:rPr lang="es">
                <a:solidFill>
                  <a:srgbClr val="000000"/>
                </a:solidFill>
              </a:rPr>
              <a:t> de </a:t>
            </a:r>
            <a:r>
              <a:rPr lang="es">
                <a:solidFill>
                  <a:srgbClr val="000000"/>
                </a:solidFill>
              </a:rPr>
              <a:t>contratación</a:t>
            </a:r>
            <a:r>
              <a:rPr lang="es">
                <a:solidFill>
                  <a:srgbClr val="000000"/>
                </a:solidFill>
              </a:rPr>
              <a:t> de la empresa para aumentar la eficacia al momento de re</a:t>
            </a:r>
            <a:r>
              <a:rPr lang="es">
                <a:solidFill>
                  <a:srgbClr val="000000"/>
                </a:solidFill>
              </a:rPr>
              <a:t>a</a:t>
            </a:r>
            <a:r>
              <a:rPr lang="es">
                <a:solidFill>
                  <a:srgbClr val="000000"/>
                </a:solidFill>
              </a:rPr>
              <a:t>lizar la </a:t>
            </a:r>
            <a:r>
              <a:rPr lang="es">
                <a:solidFill>
                  <a:srgbClr val="000000"/>
                </a:solidFill>
              </a:rPr>
              <a:t>contratación</a:t>
            </a:r>
            <a:r>
              <a:rPr lang="es">
                <a:solidFill>
                  <a:srgbClr val="000000"/>
                </a:solidFill>
              </a:rPr>
              <a:t> de futuros empleados, reduciendo de esta manera tiempo y costos además, evitando actos deshonestos en el manejo de los datos personales de cada empleado.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88" name="Google Shape;18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43975" y="1678952"/>
            <a:ext cx="3117800" cy="2338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>
            <p:ph idx="1" type="subTitle"/>
          </p:nvPr>
        </p:nvSpPr>
        <p:spPr>
          <a:xfrm>
            <a:off x="1159025" y="726150"/>
            <a:ext cx="5018400" cy="369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AutoNum type="arabicPeriod"/>
            </a:pPr>
            <a:r>
              <a:rPr lang="es" sz="2200">
                <a:solidFill>
                  <a:srgbClr val="000000"/>
                </a:solidFill>
              </a:rPr>
              <a:t>Planteamiento del problema</a:t>
            </a:r>
            <a:endParaRPr sz="2200">
              <a:solidFill>
                <a:srgbClr val="000000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AutoNum type="arabicPeriod"/>
            </a:pPr>
            <a:r>
              <a:rPr lang="es" sz="2200">
                <a:solidFill>
                  <a:srgbClr val="000000"/>
                </a:solidFill>
              </a:rPr>
              <a:t>Procesos</a:t>
            </a:r>
            <a:r>
              <a:rPr lang="es" sz="2200">
                <a:solidFill>
                  <a:srgbClr val="000000"/>
                </a:solidFill>
              </a:rPr>
              <a:t> de </a:t>
            </a:r>
            <a:r>
              <a:rPr lang="es" sz="2200">
                <a:solidFill>
                  <a:srgbClr val="000000"/>
                </a:solidFill>
              </a:rPr>
              <a:t>contratación</a:t>
            </a:r>
            <a:r>
              <a:rPr lang="es" sz="2200">
                <a:solidFill>
                  <a:srgbClr val="000000"/>
                </a:solidFill>
              </a:rPr>
              <a:t> </a:t>
            </a:r>
            <a:endParaRPr sz="2200">
              <a:solidFill>
                <a:srgbClr val="000000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AutoNum type="arabicPeriod"/>
            </a:pPr>
            <a:r>
              <a:rPr lang="es" sz="2200">
                <a:solidFill>
                  <a:srgbClr val="000000"/>
                </a:solidFill>
              </a:rPr>
              <a:t>V</a:t>
            </a:r>
            <a:r>
              <a:rPr lang="es" sz="2200">
                <a:solidFill>
                  <a:srgbClr val="000000"/>
                </a:solidFill>
              </a:rPr>
              <a:t>erificación</a:t>
            </a:r>
            <a:r>
              <a:rPr lang="es" sz="2200">
                <a:solidFill>
                  <a:srgbClr val="000000"/>
                </a:solidFill>
              </a:rPr>
              <a:t> de los datos</a:t>
            </a:r>
            <a:endParaRPr sz="2200">
              <a:solidFill>
                <a:srgbClr val="000000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AutoNum type="arabicPeriod"/>
            </a:pPr>
            <a:r>
              <a:rPr lang="es" sz="2200">
                <a:solidFill>
                  <a:srgbClr val="000000"/>
                </a:solidFill>
              </a:rPr>
              <a:t>Seguridad de los datos</a:t>
            </a:r>
            <a:endParaRPr sz="2200">
              <a:solidFill>
                <a:srgbClr val="000000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AutoNum type="arabicPeriod"/>
            </a:pPr>
            <a:r>
              <a:rPr lang="es" sz="2200">
                <a:solidFill>
                  <a:srgbClr val="000000"/>
                </a:solidFill>
              </a:rPr>
              <a:t>Encriptación</a:t>
            </a:r>
            <a:r>
              <a:rPr lang="es" sz="2200">
                <a:solidFill>
                  <a:srgbClr val="000000"/>
                </a:solidFill>
              </a:rPr>
              <a:t> </a:t>
            </a:r>
            <a:endParaRPr sz="2200">
              <a:solidFill>
                <a:srgbClr val="000000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AutoNum type="arabicPeriod"/>
            </a:pPr>
            <a:r>
              <a:rPr lang="es" sz="2200">
                <a:solidFill>
                  <a:schemeClr val="dk1"/>
                </a:solidFill>
              </a:rPr>
              <a:t>Plataformas</a:t>
            </a:r>
            <a:endParaRPr sz="2200">
              <a:solidFill>
                <a:schemeClr val="dk1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AutoNum type="arabicPeriod"/>
            </a:pPr>
            <a:r>
              <a:rPr lang="es" sz="2200">
                <a:solidFill>
                  <a:schemeClr val="dk1"/>
                </a:solidFill>
              </a:rPr>
              <a:t>BPM</a:t>
            </a:r>
            <a:endParaRPr sz="2200">
              <a:solidFill>
                <a:schemeClr val="dk1"/>
              </a:solidFill>
            </a:endParaRPr>
          </a:p>
        </p:txBody>
      </p:sp>
      <p:sp>
        <p:nvSpPr>
          <p:cNvPr id="64" name="Google Shape;64;p14"/>
          <p:cNvSpPr txBox="1"/>
          <p:nvPr/>
        </p:nvSpPr>
        <p:spPr>
          <a:xfrm>
            <a:off x="409350" y="113850"/>
            <a:ext cx="83253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900">
                <a:latin typeface="Georgia"/>
                <a:ea typeface="Georgia"/>
                <a:cs typeface="Georgia"/>
                <a:sym typeface="Georgia"/>
              </a:rPr>
              <a:t>TABLA DE CONTENIDO </a:t>
            </a:r>
            <a:endParaRPr sz="29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65" name="Google Shape;65;p14"/>
          <p:cNvSpPr txBox="1"/>
          <p:nvPr/>
        </p:nvSpPr>
        <p:spPr>
          <a:xfrm>
            <a:off x="4881300" y="2143575"/>
            <a:ext cx="4262700" cy="28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/>
              <a:t>08.  </a:t>
            </a:r>
            <a:r>
              <a:rPr lang="es" sz="2200">
                <a:solidFill>
                  <a:schemeClr val="dk1"/>
                </a:solidFill>
              </a:rPr>
              <a:t>ECM</a:t>
            </a:r>
            <a:endParaRPr sz="2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>
                <a:solidFill>
                  <a:schemeClr val="dk1"/>
                </a:solidFill>
              </a:rPr>
              <a:t>09.  CRM</a:t>
            </a:r>
            <a:endParaRPr sz="2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>
                <a:solidFill>
                  <a:schemeClr val="dk1"/>
                </a:solidFill>
              </a:rPr>
              <a:t>10.  Analytics</a:t>
            </a:r>
            <a:endParaRPr sz="2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>
                <a:solidFill>
                  <a:schemeClr val="dk1"/>
                </a:solidFill>
              </a:rPr>
              <a:t>11.  Service Desk</a:t>
            </a:r>
            <a:endParaRPr sz="2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200">
                <a:solidFill>
                  <a:schemeClr val="dk1"/>
                </a:solidFill>
              </a:rPr>
              <a:t>12.  Costos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/>
              <a:t>13.  Objetivo General</a:t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/>
              <a:t>14.  Objetivos </a:t>
            </a:r>
            <a:r>
              <a:rPr lang="es" sz="2200"/>
              <a:t>Específicos</a:t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/>
              <a:t>15.  </a:t>
            </a:r>
            <a:r>
              <a:rPr lang="es" sz="2200"/>
              <a:t>Justificación</a:t>
            </a:r>
            <a:r>
              <a:rPr lang="es" sz="2200"/>
              <a:t> </a:t>
            </a:r>
            <a:endParaRPr sz="2200"/>
          </a:p>
        </p:txBody>
      </p:sp>
      <p:pic>
        <p:nvPicPr>
          <p:cNvPr id="66" name="Google Shape;66;p14"/>
          <p:cNvPicPr preferRelativeResize="0"/>
          <p:nvPr/>
        </p:nvPicPr>
        <p:blipFill rotWithShape="1">
          <a:blip r:embed="rId3">
            <a:alphaModFix/>
          </a:blip>
          <a:srcRect b="0" l="10066" r="14416" t="0"/>
          <a:stretch/>
        </p:blipFill>
        <p:spPr>
          <a:xfrm>
            <a:off x="2655625" y="3126350"/>
            <a:ext cx="1555600" cy="1763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Georgia"/>
                <a:ea typeface="Georgia"/>
                <a:cs typeface="Georgia"/>
                <a:sym typeface="Georgia"/>
              </a:rPr>
              <a:t>OBJETIVOS </a:t>
            </a:r>
            <a:r>
              <a:rPr lang="es">
                <a:latin typeface="Georgia"/>
                <a:ea typeface="Georgia"/>
                <a:cs typeface="Georgia"/>
                <a:sym typeface="Georgia"/>
              </a:rPr>
              <a:t>ESPECÍFICOS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94" name="Google Shape;194;p32"/>
          <p:cNvSpPr txBox="1"/>
          <p:nvPr>
            <p:ph idx="1" type="body"/>
          </p:nvPr>
        </p:nvSpPr>
        <p:spPr>
          <a:xfrm>
            <a:off x="3171200" y="1753000"/>
            <a:ext cx="5760300" cy="26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s">
                <a:solidFill>
                  <a:srgbClr val="000000"/>
                </a:solidFill>
              </a:rPr>
              <a:t>Gestionar con mayor rendimiento y </a:t>
            </a:r>
            <a:r>
              <a:rPr lang="es">
                <a:solidFill>
                  <a:srgbClr val="000000"/>
                </a:solidFill>
              </a:rPr>
              <a:t>optimización</a:t>
            </a:r>
            <a:r>
              <a:rPr lang="es">
                <a:solidFill>
                  <a:srgbClr val="000000"/>
                </a:solidFill>
              </a:rPr>
              <a:t> los procesos de </a:t>
            </a:r>
            <a:r>
              <a:rPr lang="es">
                <a:solidFill>
                  <a:srgbClr val="000000"/>
                </a:solidFill>
              </a:rPr>
              <a:t>contratación.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s">
                <a:solidFill>
                  <a:srgbClr val="000000"/>
                </a:solidFill>
              </a:rPr>
              <a:t>Diseñar un aplicativo web para gestionar de manera segura la </a:t>
            </a:r>
            <a:r>
              <a:rPr lang="es">
                <a:solidFill>
                  <a:srgbClr val="000000"/>
                </a:solidFill>
              </a:rPr>
              <a:t>información</a:t>
            </a:r>
            <a:r>
              <a:rPr lang="es">
                <a:solidFill>
                  <a:srgbClr val="000000"/>
                </a:solidFill>
              </a:rPr>
              <a:t> de los datos.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s">
                <a:solidFill>
                  <a:srgbClr val="000000"/>
                </a:solidFill>
              </a:rPr>
              <a:t>Tener una </a:t>
            </a:r>
            <a:r>
              <a:rPr lang="es">
                <a:solidFill>
                  <a:srgbClr val="000000"/>
                </a:solidFill>
              </a:rPr>
              <a:t>solución</a:t>
            </a:r>
            <a:r>
              <a:rPr lang="es">
                <a:solidFill>
                  <a:srgbClr val="000000"/>
                </a:solidFill>
              </a:rPr>
              <a:t> a la hora de </a:t>
            </a:r>
            <a:r>
              <a:rPr lang="es">
                <a:solidFill>
                  <a:srgbClr val="000000"/>
                </a:solidFill>
              </a:rPr>
              <a:t>encontrar una falla en el sistema.</a:t>
            </a:r>
            <a:r>
              <a:rPr lang="es">
                <a:solidFill>
                  <a:srgbClr val="000000"/>
                </a:solidFill>
              </a:rPr>
              <a:t> 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95" name="Google Shape;19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514300"/>
            <a:ext cx="2421450" cy="273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Georgia"/>
                <a:ea typeface="Georgia"/>
                <a:cs typeface="Georgia"/>
                <a:sym typeface="Georgia"/>
              </a:rPr>
              <a:t>JUSTIFICACIÓN</a:t>
            </a:r>
            <a:r>
              <a:rPr lang="es"/>
              <a:t> </a:t>
            </a:r>
            <a:endParaRPr/>
          </a:p>
        </p:txBody>
      </p:sp>
      <p:sp>
        <p:nvSpPr>
          <p:cNvPr id="201" name="Google Shape;201;p33"/>
          <p:cNvSpPr txBox="1"/>
          <p:nvPr>
            <p:ph idx="1" type="body"/>
          </p:nvPr>
        </p:nvSpPr>
        <p:spPr>
          <a:xfrm>
            <a:off x="311700" y="1152475"/>
            <a:ext cx="4681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s">
                <a:solidFill>
                  <a:srgbClr val="000000"/>
                </a:solidFill>
              </a:rPr>
              <a:t>Este proyecto es importante para la empresa ya que le podemos brindar un proceso de </a:t>
            </a:r>
            <a:r>
              <a:rPr lang="es">
                <a:solidFill>
                  <a:srgbClr val="000000"/>
                </a:solidFill>
              </a:rPr>
              <a:t>contratación</a:t>
            </a:r>
            <a:r>
              <a:rPr lang="es">
                <a:solidFill>
                  <a:srgbClr val="000000"/>
                </a:solidFill>
              </a:rPr>
              <a:t> automatizado,mediante la </a:t>
            </a:r>
            <a:r>
              <a:rPr lang="es">
                <a:solidFill>
                  <a:srgbClr val="000000"/>
                </a:solidFill>
              </a:rPr>
              <a:t>implementación</a:t>
            </a:r>
            <a:r>
              <a:rPr lang="es">
                <a:solidFill>
                  <a:srgbClr val="000000"/>
                </a:solidFill>
              </a:rPr>
              <a:t> de BPMN, garantizando la seguridad y </a:t>
            </a:r>
            <a:r>
              <a:rPr lang="es">
                <a:solidFill>
                  <a:srgbClr val="000000"/>
                </a:solidFill>
              </a:rPr>
              <a:t>verificación</a:t>
            </a:r>
            <a:r>
              <a:rPr lang="es">
                <a:solidFill>
                  <a:srgbClr val="000000"/>
                </a:solidFill>
              </a:rPr>
              <a:t> de los datos de los empleados. La </a:t>
            </a:r>
            <a:r>
              <a:rPr lang="es">
                <a:solidFill>
                  <a:srgbClr val="000000"/>
                </a:solidFill>
              </a:rPr>
              <a:t>implementación</a:t>
            </a:r>
            <a:r>
              <a:rPr lang="es">
                <a:solidFill>
                  <a:srgbClr val="000000"/>
                </a:solidFill>
              </a:rPr>
              <a:t> de este proyecto </a:t>
            </a:r>
            <a:r>
              <a:rPr lang="es">
                <a:solidFill>
                  <a:srgbClr val="000000"/>
                </a:solidFill>
              </a:rPr>
              <a:t>será por medio de la plataforma SYDLE ONE, ya que, cumple con las funciones requeridas para este proyecto.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202" name="Google Shape;20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381515">
            <a:off x="5282575" y="1785285"/>
            <a:ext cx="3441201" cy="2150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000000"/>
                </a:solidFill>
              </a:rPr>
              <a:t>Anónimo de PowerData “Seguridad de datos: En qué consiste y qué es importante en tu empresa”. (</a:t>
            </a:r>
            <a:r>
              <a:rPr lang="es" sz="1100" u="sng">
                <a:solidFill>
                  <a:srgbClr val="000000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https://www.powerdata.es/seguridad-de-datos</a:t>
            </a:r>
            <a:r>
              <a:rPr lang="es" sz="1100">
                <a:solidFill>
                  <a:srgbClr val="000000"/>
                </a:solidFill>
              </a:rPr>
              <a:t>)</a:t>
            </a:r>
            <a:endParaRPr sz="11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100" u="sng">
                <a:solidFill>
                  <a:srgbClr val="000000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https://www.sydle.com/es/bpm/?plataforma-automatizacion-procesos&amp;utm_source=google&amp;utm_medium=cpc&amp;utm_campaign=sydle_bpm_es_bpm&amp;utm_term=+procesos%20+software&amp;gclid=CjwKCAiA9bmABhBbEiwASb35V2HZAXo9hqQj9WnHBt4Wd3wzB5C-rZ7u7AXydzua00tK_jJtERKzdBoCpMUQAvD_BwE</a:t>
            </a:r>
            <a:endParaRPr sz="11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100" u="sng">
                <a:solidFill>
                  <a:srgbClr val="000000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sydle.com/es/ecm/?plataforma-gestion-documentos-electronicos&amp;utm_source=google&amp;utm_medium=cpc&amp;utm_campaign=sydle_bpm_es_bpm&amp;utm_term=+procesos%20+software&amp;gclid=CjwKCAiA9bmABhBbEiwASb35V2HZAXo9hqQj9WnHBt4Wd3wzB5C-rZ7u7AXydzua00tK_jJtERKzdBoCpMUQAvD_BwE</a:t>
            </a:r>
            <a:endParaRPr sz="11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100" u="sng">
                <a:solidFill>
                  <a:srgbClr val="000000"/>
                </a:solid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https://www.sydle.com/es/crm/?plataforma-relaci%C3%B3n-clientes&amp;utm_source=google&amp;utm_medium=cpc&amp;utm_campaign=sydle_bpm_es_bpm&amp;utm_term=+procesos%20+software&amp;gclid=CjwKCAiA9bmABhBbEiwASb35V2HZAXo9hqQj9WnHBt4Wd3wzB5C-rZ7u7AXydzua00tK_jJtERKzdBoCpMUQAvD_BwE</a:t>
            </a:r>
            <a:endParaRPr sz="11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100" u="sng">
                <a:solidFill>
                  <a:schemeClr val="dk1"/>
                </a:solidFill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https://www.sydle.com/es/analytics/?utm_source=google&amp;utm_medium=cpc&amp;utm_campaign=sydle_bpm_es_bpm&amp;utm_term=+procesos%20+software&amp;gclid=CjwKCAiA9bmABhBbEiwASb35V2HZAXo9hqQj9WnHBt4Wd3wzB5C-rZ7u7AXydzua00tK_jJtERKzdBoCpMUQAvD_BwE</a:t>
            </a:r>
            <a:endParaRPr sz="11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>
            <p:ph type="title"/>
          </p:nvPr>
        </p:nvSpPr>
        <p:spPr>
          <a:xfrm>
            <a:off x="311700" y="3446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 sz="2820">
                <a:latin typeface="Georgia"/>
                <a:ea typeface="Georgia"/>
                <a:cs typeface="Georgia"/>
                <a:sym typeface="Georgia"/>
              </a:rPr>
              <a:t>PLANTEAMIENTO DEL PROBLEMA</a:t>
            </a:r>
            <a:endParaRPr sz="282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72" name="Google Shape;72;p15"/>
          <p:cNvSpPr txBox="1"/>
          <p:nvPr>
            <p:ph idx="1" type="body"/>
          </p:nvPr>
        </p:nvSpPr>
        <p:spPr>
          <a:xfrm>
            <a:off x="3296800" y="1127850"/>
            <a:ext cx="5535600" cy="344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</a:rPr>
              <a:t>¿Como un aplicativo web </a:t>
            </a:r>
            <a:r>
              <a:rPr lang="es">
                <a:solidFill>
                  <a:srgbClr val="000000"/>
                </a:solidFill>
              </a:rPr>
              <a:t>haría</a:t>
            </a:r>
            <a:r>
              <a:rPr lang="es">
                <a:solidFill>
                  <a:srgbClr val="000000"/>
                </a:solidFill>
              </a:rPr>
              <a:t> </a:t>
            </a:r>
            <a:r>
              <a:rPr lang="es">
                <a:solidFill>
                  <a:srgbClr val="000000"/>
                </a:solidFill>
              </a:rPr>
              <a:t>más</a:t>
            </a:r>
            <a:r>
              <a:rPr lang="es">
                <a:solidFill>
                  <a:srgbClr val="000000"/>
                </a:solidFill>
              </a:rPr>
              <a:t> eficiente el proceso de contratación teniendo en cuenta la seguridad y </a:t>
            </a:r>
            <a:r>
              <a:rPr lang="es">
                <a:solidFill>
                  <a:srgbClr val="000000"/>
                </a:solidFill>
              </a:rPr>
              <a:t>verificación</a:t>
            </a:r>
            <a:r>
              <a:rPr lang="es">
                <a:solidFill>
                  <a:srgbClr val="000000"/>
                </a:solidFill>
              </a:rPr>
              <a:t> de los </a:t>
            </a:r>
            <a:r>
              <a:rPr lang="es">
                <a:solidFill>
                  <a:srgbClr val="000000"/>
                </a:solidFill>
              </a:rPr>
              <a:t>datos obtenidos?</a:t>
            </a:r>
            <a:r>
              <a:rPr lang="es">
                <a:solidFill>
                  <a:srgbClr val="000000"/>
                </a:solidFill>
              </a:rPr>
              <a:t> 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s">
                <a:solidFill>
                  <a:srgbClr val="000000"/>
                </a:solidFill>
              </a:rPr>
              <a:t>La empresa Disser Ingenieria SAS ha presentado deficiencia en aspectos de tiempo durante el proceso de contratos, sumando a que, muchos de los datos que se requieren de cada personal (preseleccionados) no son válidos, además de posibles infiltraciones de documentos privados.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73" name="Google Shape;7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682212">
            <a:off x="657406" y="1629181"/>
            <a:ext cx="2305712" cy="23057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/>
          <p:nvPr>
            <p:ph idx="1" type="body"/>
          </p:nvPr>
        </p:nvSpPr>
        <p:spPr>
          <a:xfrm>
            <a:off x="349325" y="1354300"/>
            <a:ext cx="4925700" cy="266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s">
                <a:solidFill>
                  <a:srgbClr val="000000"/>
                </a:solidFill>
              </a:rPr>
              <a:t>Aplicar una plataforma web en cual incluya acciones de reunión, protección y verificación de datos requeridos para automatizar procesos de contratación en la empresa, de tal manera que, el tiempo requerido para adjuntar dicha documentación sea la más mínima.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79" name="Google Shape;7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72497">
            <a:off x="5247637" y="826524"/>
            <a:ext cx="3890524" cy="288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s" sz="2300">
                <a:solidFill>
                  <a:srgbClr val="000000"/>
                </a:solidFill>
              </a:rPr>
              <a:t>TÉCNICAS E INSTRUMENTOS DE RECOLECCIÓN</a:t>
            </a:r>
            <a:endParaRPr sz="23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520"/>
          </a:p>
        </p:txBody>
      </p:sp>
      <p:sp>
        <p:nvSpPr>
          <p:cNvPr id="85" name="Google Shape;85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260"/>
              </a:spcBef>
              <a:spcAft>
                <a:spcPts val="0"/>
              </a:spcAft>
              <a:buNone/>
            </a:pPr>
            <a:r>
              <a:rPr lang="es" sz="2104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Para la elaboración de este proyecto se requirió como mínimo un ordenador con un sistema operativo Windows, Mac o Linux, con un disco duro de </a:t>
            </a:r>
            <a:r>
              <a:rPr lang="es" sz="2104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400GB</a:t>
            </a:r>
            <a:r>
              <a:rPr lang="es" sz="2104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2GB de Ram, </a:t>
            </a:r>
            <a:r>
              <a:rPr lang="es" sz="2104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procesador</a:t>
            </a:r>
            <a:r>
              <a:rPr lang="es" sz="2104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Intel core </a:t>
            </a:r>
            <a:r>
              <a:rPr lang="es" sz="2104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 duo</a:t>
            </a:r>
            <a:r>
              <a:rPr lang="es" sz="2104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 2.66 mhz, acceso a internet, aplicaciones de seguridad para el computador como un antivirus con una fuente de poder y para una comodidad </a:t>
            </a:r>
            <a:r>
              <a:rPr lang="es" sz="2104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óptima</a:t>
            </a:r>
            <a:r>
              <a:rPr lang="es" sz="2104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durante la </a:t>
            </a:r>
            <a:r>
              <a:rPr lang="es" sz="2104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realización</a:t>
            </a:r>
            <a:r>
              <a:rPr lang="es" sz="2104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una (1) mesa y una (1) silla. Este debe contar con un navegador (Microsoft edge, Chrome, Morzilla Firefox, Opera, entre otros), para que, tenga acceso a información o datos para indagar acerca del proyecto. </a:t>
            </a:r>
            <a:r>
              <a:rPr lang="es" sz="2104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Tendrá</a:t>
            </a:r>
            <a:r>
              <a:rPr lang="es" sz="2104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que contar con acceso a un correo de Gmail para establecer una conexión y/o comunicación con el equipo de trabajo durante la elaboración.</a:t>
            </a:r>
            <a:endParaRPr sz="1904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Formulario de encuesta</a:t>
            </a:r>
            <a:endParaRPr/>
          </a:p>
        </p:txBody>
      </p:sp>
      <p:sp>
        <p:nvSpPr>
          <p:cNvPr id="91" name="Google Shape;91;p18"/>
          <p:cNvSpPr txBox="1"/>
          <p:nvPr>
            <p:ph idx="1" type="body"/>
          </p:nvPr>
        </p:nvSpPr>
        <p:spPr>
          <a:xfrm>
            <a:off x="311700" y="1152475"/>
            <a:ext cx="8520600" cy="371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"/>
              <a:t>¿En la empresa tiene implementado un sistema de automatización? (Si / No).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"/>
              <a:t>¿Cuenta con algún tipo de plataforma o sistema inteligente? (Si / No) (¿Cuál? / NA).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"/>
              <a:t>¿Cree usted que la plataforma o sistema que maneja es la adecuada? (Si / No / NA).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"/>
              <a:t>¿Qué </a:t>
            </a:r>
            <a:r>
              <a:rPr lang="es"/>
              <a:t>método</a:t>
            </a:r>
            <a:r>
              <a:rPr lang="es"/>
              <a:t> de almacenamiento de datos posee? (Digital (Nube o externo, USB o disco duro) / Manual (Mediante papeleo) / Ambas).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"/>
              <a:t>¿Alguna vez ha tenido </a:t>
            </a:r>
            <a:r>
              <a:rPr lang="es"/>
              <a:t>inconvenientes</a:t>
            </a:r>
            <a:r>
              <a:rPr lang="es"/>
              <a:t> con los documentos obtenidos por personas seleccionadas para el trabajo (Documentación, experiencia de trabajo, contactos, entre otros falsos)? (Si / No).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"/>
              <a:t>¿Qué tan demorado es el procesos de contratación que poseen? (Ingresela con el número total de días).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"/>
              <a:t>¿</a:t>
            </a:r>
            <a:r>
              <a:rPr lang="es"/>
              <a:t>Estaría</a:t>
            </a:r>
            <a:r>
              <a:rPr lang="es"/>
              <a:t> dispuesto a costear un sistema en el cual tenga </a:t>
            </a:r>
            <a:r>
              <a:rPr lang="es"/>
              <a:t>implementado</a:t>
            </a:r>
            <a:r>
              <a:rPr lang="es"/>
              <a:t> un proceso en el que implique una actividad mínima humana realizando el mismo proceso ahorrando tiempo? (Si / No / Depende del costo).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"/>
              <a:t>¿</a:t>
            </a:r>
            <a:r>
              <a:rPr lang="es"/>
              <a:t>Cuál</a:t>
            </a:r>
            <a:r>
              <a:rPr lang="es"/>
              <a:t> sería su estimación </a:t>
            </a:r>
            <a:r>
              <a:rPr lang="es"/>
              <a:t>mínima</a:t>
            </a:r>
            <a:r>
              <a:rPr lang="es"/>
              <a:t> y </a:t>
            </a:r>
            <a:r>
              <a:rPr lang="es"/>
              <a:t>máxima</a:t>
            </a:r>
            <a:r>
              <a:rPr lang="es"/>
              <a:t>? (Ingreselas </a:t>
            </a:r>
            <a:r>
              <a:rPr lang="es"/>
              <a:t>separadas por un guión (-)</a:t>
            </a:r>
            <a:r>
              <a:rPr lang="es"/>
              <a:t> sin puntos ni comas / NA).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"/>
              <a:t>¿Qué </a:t>
            </a:r>
            <a:r>
              <a:rPr lang="es"/>
              <a:t>expectativa</a:t>
            </a:r>
            <a:r>
              <a:rPr lang="es"/>
              <a:t> tendría de este sistema?.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"/>
              <a:t>¿Durante el proceso de </a:t>
            </a:r>
            <a:r>
              <a:rPr lang="es"/>
              <a:t>contratación</a:t>
            </a:r>
            <a:r>
              <a:rPr lang="es"/>
              <a:t> de los aspirantes cuentan con algún tipo </a:t>
            </a:r>
            <a:r>
              <a:rPr lang="es"/>
              <a:t>protección</a:t>
            </a:r>
            <a:r>
              <a:rPr lang="es"/>
              <a:t> para los documentos requeridos? (Si / No).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/>
          <p:nvPr>
            <p:ph type="title"/>
          </p:nvPr>
        </p:nvSpPr>
        <p:spPr>
          <a:xfrm>
            <a:off x="241750" y="2066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BPMN</a:t>
            </a:r>
            <a:endParaRPr/>
          </a:p>
        </p:txBody>
      </p:sp>
      <p:pic>
        <p:nvPicPr>
          <p:cNvPr id="97" name="Google Shape;97;p19"/>
          <p:cNvPicPr preferRelativeResize="0"/>
          <p:nvPr/>
        </p:nvPicPr>
        <p:blipFill rotWithShape="1">
          <a:blip r:embed="rId3">
            <a:alphaModFix/>
          </a:blip>
          <a:srcRect b="10128" l="9195" r="9211" t="24865"/>
          <a:stretch/>
        </p:blipFill>
        <p:spPr>
          <a:xfrm>
            <a:off x="85900" y="779375"/>
            <a:ext cx="8946600" cy="420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Proceso de C</a:t>
            </a:r>
            <a:r>
              <a:rPr lang="es"/>
              <a:t>ontratación</a:t>
            </a:r>
            <a:r>
              <a:rPr lang="es"/>
              <a:t> </a:t>
            </a:r>
            <a:endParaRPr/>
          </a:p>
        </p:txBody>
      </p:sp>
      <p:sp>
        <p:nvSpPr>
          <p:cNvPr id="103" name="Google Shape;103;p20"/>
          <p:cNvSpPr txBox="1"/>
          <p:nvPr>
            <p:ph idx="1" type="body"/>
          </p:nvPr>
        </p:nvSpPr>
        <p:spPr>
          <a:xfrm>
            <a:off x="311700" y="1342275"/>
            <a:ext cx="8520600" cy="415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chemeClr val="hlink"/>
                </a:solidFill>
                <a:hlinkClick r:id="rId3"/>
              </a:rPr>
              <a:t>https://drive.google.com/file/d/1PvNFeip04uXw4mljBX1aJnJpuvP7BVK0/view?usp=sharing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4" name="Google Shape;104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41662" y="2082801"/>
            <a:ext cx="3860683" cy="257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Verificación</a:t>
            </a:r>
            <a:r>
              <a:rPr lang="es"/>
              <a:t> de los datos </a:t>
            </a:r>
            <a:endParaRPr/>
          </a:p>
        </p:txBody>
      </p:sp>
      <p:sp>
        <p:nvSpPr>
          <p:cNvPr id="110" name="Google Shape;110;p21"/>
          <p:cNvSpPr txBox="1"/>
          <p:nvPr>
            <p:ph idx="1" type="body"/>
          </p:nvPr>
        </p:nvSpPr>
        <p:spPr>
          <a:xfrm>
            <a:off x="3584875" y="1152475"/>
            <a:ext cx="5247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s">
                <a:solidFill>
                  <a:srgbClr val="000000"/>
                </a:solidFill>
              </a:rPr>
              <a:t>VERIFICACIÓN</a:t>
            </a:r>
            <a:r>
              <a:rPr lang="es">
                <a:solidFill>
                  <a:srgbClr val="000000"/>
                </a:solidFill>
              </a:rPr>
              <a:t> DE EXPERIENCIA LABORAL - Contacto directo con la empresa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s">
                <a:solidFill>
                  <a:srgbClr val="000000"/>
                </a:solidFill>
              </a:rPr>
              <a:t>REFERENCIAS PERSONALES 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s">
                <a:solidFill>
                  <a:srgbClr val="000000"/>
                </a:solidFill>
              </a:rPr>
              <a:t>TARJETAS PROFESIONALES - Entidad </a:t>
            </a:r>
            <a:r>
              <a:rPr lang="es">
                <a:solidFill>
                  <a:srgbClr val="000000"/>
                </a:solidFill>
              </a:rPr>
              <a:t>encargada</a:t>
            </a:r>
            <a:r>
              <a:rPr lang="es">
                <a:solidFill>
                  <a:srgbClr val="000000"/>
                </a:solidFill>
              </a:rPr>
              <a:t> de la </a:t>
            </a:r>
            <a:r>
              <a:rPr lang="es">
                <a:solidFill>
                  <a:srgbClr val="000000"/>
                </a:solidFill>
              </a:rPr>
              <a:t>emisión</a:t>
            </a:r>
            <a:r>
              <a:rPr lang="es">
                <a:solidFill>
                  <a:srgbClr val="000000"/>
                </a:solidFill>
              </a:rPr>
              <a:t> de las tarjetas de cada </a:t>
            </a:r>
            <a:r>
              <a:rPr lang="es">
                <a:solidFill>
                  <a:srgbClr val="000000"/>
                </a:solidFill>
              </a:rPr>
              <a:t>profesión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s">
                <a:solidFill>
                  <a:srgbClr val="000000"/>
                </a:solidFill>
              </a:rPr>
              <a:t>ANTECEDENTES PENALES - </a:t>
            </a:r>
            <a:r>
              <a:rPr lang="es">
                <a:solidFill>
                  <a:srgbClr val="000000"/>
                </a:solidFill>
              </a:rPr>
              <a:t>Policía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s">
                <a:solidFill>
                  <a:srgbClr val="000000"/>
                </a:solidFill>
              </a:rPr>
              <a:t>JUDICIALES - </a:t>
            </a:r>
            <a:r>
              <a:rPr lang="es">
                <a:solidFill>
                  <a:srgbClr val="000000"/>
                </a:solidFill>
              </a:rPr>
              <a:t>Contraloría 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s">
                <a:solidFill>
                  <a:srgbClr val="000000"/>
                </a:solidFill>
              </a:rPr>
              <a:t>DISCIPLINARIOS - </a:t>
            </a:r>
            <a:r>
              <a:rPr lang="es">
                <a:solidFill>
                  <a:srgbClr val="000000"/>
                </a:solidFill>
              </a:rPr>
              <a:t>Personería 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11" name="Google Shape;11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478652">
            <a:off x="693188" y="1607935"/>
            <a:ext cx="2292299" cy="22922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